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85" r:id="rId3"/>
    <p:sldId id="258" r:id="rId4"/>
    <p:sldId id="273" r:id="rId5"/>
    <p:sldId id="259" r:id="rId6"/>
    <p:sldId id="260" r:id="rId7"/>
    <p:sldId id="274" r:id="rId8"/>
    <p:sldId id="280" r:id="rId9"/>
    <p:sldId id="283" r:id="rId10"/>
    <p:sldId id="281" r:id="rId11"/>
    <p:sldId id="284" r:id="rId12"/>
    <p:sldId id="268" r:id="rId13"/>
    <p:sldId id="266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946" y="30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4AFDC-A7C7-4492-BD92-4E58909E11C5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ABED0-E292-4007-B0E2-45A6A914D6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20495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ABED0-E292-4007-B0E2-45A6A914D6D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2697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ABED0-E292-4007-B0E2-45A6A914D6D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77736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47800" y="381000"/>
            <a:ext cx="6324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9600" dirty="0" smtClean="0">
                <a:solidFill>
                  <a:schemeClr val="accent6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9600" dirty="0">
              <a:solidFill>
                <a:schemeClr val="accent6">
                  <a:lumMod val="75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6" name="Picture 5" descr="flower_112-72959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752600"/>
            <a:ext cx="5638800" cy="42854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655529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24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এফইটি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ও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মসফেট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এর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বৈশিষ্ট্য</a:t>
            </a:r>
            <a:r>
              <a:rPr lang="en-US" sz="2400" b="1" dirty="0" err="1">
                <a:latin typeface="SutonnyMJ" pitchFamily="2" charset="0"/>
                <a:cs typeface="SutonnyMJ" pitchFamily="2" charset="0"/>
              </a:rPr>
              <a:t>ঃ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552450" y="1371600"/>
            <a:ext cx="7448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/>
              <a:t>১। </a:t>
            </a:r>
            <a:r>
              <a:rPr lang="en-US" sz="1600" dirty="0" err="1" smtClean="0"/>
              <a:t>এর</a:t>
            </a:r>
            <a:r>
              <a:rPr lang="en-US" sz="1600" dirty="0" smtClean="0"/>
              <a:t> </a:t>
            </a:r>
            <a:r>
              <a:rPr lang="en-US" sz="1600" dirty="0" err="1" smtClean="0"/>
              <a:t>অপারেশন</a:t>
            </a:r>
            <a:r>
              <a:rPr lang="en-US" sz="1600" dirty="0" smtClean="0"/>
              <a:t> </a:t>
            </a:r>
            <a:r>
              <a:rPr lang="en-US" sz="1600" dirty="0" err="1" smtClean="0"/>
              <a:t>মেজরিটি</a:t>
            </a:r>
            <a:r>
              <a:rPr lang="en-US" sz="1600" dirty="0" smtClean="0"/>
              <a:t> </a:t>
            </a:r>
            <a:r>
              <a:rPr lang="en-US" sz="1600" dirty="0" err="1" smtClean="0"/>
              <a:t>ক্যারিয়ার</a:t>
            </a:r>
            <a:r>
              <a:rPr lang="en-US" sz="1600" dirty="0" smtClean="0"/>
              <a:t> </a:t>
            </a:r>
            <a:r>
              <a:rPr lang="en-US" sz="1600" dirty="0" err="1" smtClean="0"/>
              <a:t>প্রবাহের</a:t>
            </a:r>
            <a:r>
              <a:rPr lang="en-US" sz="1600" dirty="0" smtClean="0"/>
              <a:t> </a:t>
            </a:r>
            <a:r>
              <a:rPr lang="en-US" sz="1600" dirty="0" err="1" smtClean="0"/>
              <a:t>উপর</a:t>
            </a:r>
            <a:r>
              <a:rPr lang="en-US" sz="1600" dirty="0" smtClean="0"/>
              <a:t> </a:t>
            </a:r>
            <a:r>
              <a:rPr lang="en-US" sz="1600" dirty="0" err="1" smtClean="0"/>
              <a:t>নির্ভরশীল</a:t>
            </a:r>
            <a:r>
              <a:rPr lang="en-US" sz="1600" dirty="0" smtClean="0"/>
              <a:t>।</a:t>
            </a:r>
          </a:p>
          <a:p>
            <a:pPr algn="just"/>
            <a:r>
              <a:rPr lang="en-US" sz="1600" dirty="0" smtClean="0"/>
              <a:t>২। </a:t>
            </a:r>
            <a:r>
              <a:rPr lang="en-US" sz="1600" dirty="0" err="1" smtClean="0"/>
              <a:t>এটি</a:t>
            </a:r>
            <a:r>
              <a:rPr lang="en-US" sz="1600" dirty="0" smtClean="0"/>
              <a:t> </a:t>
            </a:r>
            <a:r>
              <a:rPr lang="en-US" sz="1600" dirty="0" err="1" smtClean="0"/>
              <a:t>অপেক্ষাকৃত</a:t>
            </a:r>
            <a:r>
              <a:rPr lang="en-US" sz="1600" dirty="0" smtClean="0"/>
              <a:t> </a:t>
            </a:r>
            <a:r>
              <a:rPr lang="en-US" sz="1600" dirty="0" err="1" smtClean="0"/>
              <a:t>বিকিরণ</a:t>
            </a:r>
            <a:r>
              <a:rPr lang="en-US" sz="1600" dirty="0" smtClean="0"/>
              <a:t> </a:t>
            </a:r>
            <a:r>
              <a:rPr lang="en-US" sz="1600" dirty="0" err="1" smtClean="0"/>
              <a:t>মুক্ত</a:t>
            </a:r>
            <a:r>
              <a:rPr lang="en-US" sz="1600" dirty="0" smtClean="0"/>
              <a:t>।</a:t>
            </a:r>
          </a:p>
          <a:p>
            <a:pPr algn="just"/>
            <a:r>
              <a:rPr lang="en-US" sz="1600" dirty="0" smtClean="0"/>
              <a:t>৩। </a:t>
            </a:r>
            <a:r>
              <a:rPr lang="en-US" sz="1600" dirty="0" err="1" smtClean="0"/>
              <a:t>এর</a:t>
            </a:r>
            <a:r>
              <a:rPr lang="en-US" sz="1600" dirty="0" smtClean="0"/>
              <a:t> </a:t>
            </a:r>
            <a:r>
              <a:rPr lang="en-US" sz="1600" dirty="0" err="1" smtClean="0"/>
              <a:t>ইনপুট</a:t>
            </a:r>
            <a:r>
              <a:rPr lang="en-US" sz="1600" dirty="0" smtClean="0"/>
              <a:t> </a:t>
            </a:r>
            <a:r>
              <a:rPr lang="en-US" sz="1600" dirty="0" err="1" smtClean="0"/>
              <a:t>ইম্পিড্যান্স</a:t>
            </a:r>
            <a:r>
              <a:rPr lang="en-US" sz="1600" dirty="0" smtClean="0"/>
              <a:t> </a:t>
            </a:r>
            <a:r>
              <a:rPr lang="en-US" sz="1600" dirty="0" err="1" smtClean="0"/>
              <a:t>অসীম</a:t>
            </a:r>
            <a:r>
              <a:rPr lang="en-US" sz="1600" dirty="0" smtClean="0"/>
              <a:t>।</a:t>
            </a:r>
          </a:p>
          <a:p>
            <a:pPr algn="just"/>
            <a:r>
              <a:rPr lang="en-US" sz="1600" dirty="0"/>
              <a:t>৪</a:t>
            </a:r>
            <a:r>
              <a:rPr lang="en-US" sz="1600" dirty="0" smtClean="0"/>
              <a:t>। </a:t>
            </a:r>
            <a:r>
              <a:rPr lang="en-US" sz="1600" dirty="0" err="1" smtClean="0"/>
              <a:t>এর</a:t>
            </a:r>
            <a:r>
              <a:rPr lang="en-US" sz="1600" dirty="0" smtClean="0"/>
              <a:t> </a:t>
            </a:r>
            <a:r>
              <a:rPr lang="en-US" sz="1600" dirty="0" err="1" smtClean="0"/>
              <a:t>নয়েজ</a:t>
            </a:r>
            <a:r>
              <a:rPr lang="en-US" sz="1600" dirty="0" smtClean="0"/>
              <a:t> </a:t>
            </a:r>
            <a:r>
              <a:rPr lang="en-US" sz="1600" dirty="0" err="1" smtClean="0"/>
              <a:t>কম</a:t>
            </a:r>
            <a:r>
              <a:rPr lang="en-US" sz="1600" dirty="0" smtClean="0"/>
              <a:t>।</a:t>
            </a:r>
          </a:p>
          <a:p>
            <a:pPr algn="just"/>
            <a:r>
              <a:rPr lang="en-US" sz="1600" dirty="0" smtClean="0"/>
              <a:t>৫। </a:t>
            </a:r>
            <a:r>
              <a:rPr lang="en-US" sz="1600" dirty="0" err="1" smtClean="0"/>
              <a:t>তাপমাত্রায়</a:t>
            </a:r>
            <a:r>
              <a:rPr lang="en-US" sz="1600" dirty="0" smtClean="0"/>
              <a:t> </a:t>
            </a:r>
            <a:r>
              <a:rPr lang="en-US" sz="1600" dirty="0" err="1" smtClean="0"/>
              <a:t>এর</a:t>
            </a:r>
            <a:r>
              <a:rPr lang="en-US" sz="1600" dirty="0" smtClean="0"/>
              <a:t> </a:t>
            </a:r>
            <a:r>
              <a:rPr lang="en-US" sz="1600" dirty="0" err="1" smtClean="0"/>
              <a:t>স্থিরতা</a:t>
            </a:r>
            <a:r>
              <a:rPr lang="en-US" sz="1600" dirty="0" smtClean="0"/>
              <a:t> </a:t>
            </a:r>
            <a:r>
              <a:rPr lang="en-US" sz="1600" dirty="0" err="1" smtClean="0"/>
              <a:t>বেশি</a:t>
            </a:r>
            <a:r>
              <a:rPr lang="en-US" sz="1600" dirty="0" smtClean="0"/>
              <a:t>।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1025" y="30480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24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এফইটি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ও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মসফেট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এর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ব্যবহারঃ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00075" y="3905250"/>
            <a:ext cx="74009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/>
              <a:t>(ক) </a:t>
            </a:r>
            <a:r>
              <a:rPr lang="en-US" sz="1600" dirty="0" err="1" smtClean="0"/>
              <a:t>বাফার</a:t>
            </a:r>
            <a:r>
              <a:rPr lang="en-US" sz="1600" dirty="0" smtClean="0"/>
              <a:t> </a:t>
            </a:r>
            <a:r>
              <a:rPr lang="en-US" sz="1600" dirty="0" err="1" smtClean="0"/>
              <a:t>অ্যামপ্লিফায়ার</a:t>
            </a:r>
            <a:r>
              <a:rPr lang="en-US" sz="1600" dirty="0" smtClean="0"/>
              <a:t> </a:t>
            </a:r>
          </a:p>
          <a:p>
            <a:pPr algn="just"/>
            <a:r>
              <a:rPr lang="en-US" sz="1600" dirty="0" smtClean="0"/>
              <a:t>(খ) </a:t>
            </a:r>
            <a:r>
              <a:rPr lang="en-US" sz="1600" dirty="0" err="1" smtClean="0"/>
              <a:t>ফেজ</a:t>
            </a:r>
            <a:r>
              <a:rPr lang="en-US" sz="1600" dirty="0" smtClean="0"/>
              <a:t> </a:t>
            </a:r>
            <a:r>
              <a:rPr lang="en-US" sz="1600" dirty="0" err="1" smtClean="0"/>
              <a:t>শিফট</a:t>
            </a:r>
            <a:r>
              <a:rPr lang="en-US" sz="1600" dirty="0" smtClean="0"/>
              <a:t> </a:t>
            </a:r>
            <a:r>
              <a:rPr lang="en-US" sz="1600" dirty="0" err="1" smtClean="0"/>
              <a:t>অসিলেটর</a:t>
            </a:r>
            <a:endParaRPr lang="en-US" sz="1600" dirty="0" smtClean="0"/>
          </a:p>
          <a:p>
            <a:pPr algn="just"/>
            <a:r>
              <a:rPr lang="en-US" sz="1600" dirty="0" smtClean="0"/>
              <a:t>(গ) </a:t>
            </a:r>
            <a:r>
              <a:rPr lang="en-US" sz="1600" dirty="0" err="1" smtClean="0"/>
              <a:t>সিগন্যাল</a:t>
            </a:r>
            <a:r>
              <a:rPr lang="en-US" sz="1600" dirty="0" smtClean="0"/>
              <a:t> </a:t>
            </a:r>
            <a:r>
              <a:rPr lang="en-US" sz="1600" dirty="0" err="1" smtClean="0"/>
              <a:t>চপার</a:t>
            </a:r>
            <a:r>
              <a:rPr lang="en-US" sz="1600" dirty="0" smtClean="0"/>
              <a:t> </a:t>
            </a:r>
            <a:r>
              <a:rPr lang="en-US" sz="1600" dirty="0" err="1" smtClean="0"/>
              <a:t>হিসাবে</a:t>
            </a:r>
            <a:endParaRPr lang="en-US" sz="1600" dirty="0" smtClean="0"/>
          </a:p>
          <a:p>
            <a:pPr algn="just"/>
            <a:r>
              <a:rPr lang="en-US" sz="1600" dirty="0" smtClean="0"/>
              <a:t>(ঘ) </a:t>
            </a:r>
            <a:r>
              <a:rPr lang="en-US" sz="1600" dirty="0" err="1" smtClean="0"/>
              <a:t>ডিজিটাল</a:t>
            </a:r>
            <a:r>
              <a:rPr lang="en-US" sz="1600" dirty="0" smtClean="0"/>
              <a:t> </a:t>
            </a:r>
            <a:r>
              <a:rPr lang="en-US" sz="1600" dirty="0" err="1" smtClean="0"/>
              <a:t>সার্কিটে</a:t>
            </a:r>
            <a:r>
              <a:rPr lang="en-US" sz="1600" dirty="0" smtClean="0"/>
              <a:t> </a:t>
            </a:r>
            <a:r>
              <a:rPr lang="en-US" sz="1600" dirty="0" err="1" smtClean="0"/>
              <a:t>ব্যবহার</a:t>
            </a:r>
            <a:r>
              <a:rPr lang="en-US" sz="1600" dirty="0" smtClean="0"/>
              <a:t> </a:t>
            </a:r>
            <a:r>
              <a:rPr lang="en-US" sz="1600" dirty="0" err="1" smtClean="0"/>
              <a:t>করা</a:t>
            </a:r>
            <a:r>
              <a:rPr lang="en-US" sz="1600" dirty="0" smtClean="0"/>
              <a:t> </a:t>
            </a:r>
            <a:r>
              <a:rPr lang="en-US" sz="1600" dirty="0" err="1" smtClean="0"/>
              <a:t>হয়</a:t>
            </a:r>
            <a:r>
              <a:rPr lang="en-US" sz="1600" dirty="0" smtClean="0"/>
              <a:t>।</a:t>
            </a:r>
          </a:p>
        </p:txBody>
      </p:sp>
    </p:spTree>
    <p:extLst>
      <p:ext uri="{BB962C8B-B14F-4D97-AF65-F5344CB8AC3E}">
        <p14:creationId xmlns="" xmlns:p14="http://schemas.microsoft.com/office/powerpoint/2010/main" val="43663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0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609600"/>
            <a:ext cx="6629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dirty="0" err="1" smtClean="0"/>
              <a:t>মসফেট</a:t>
            </a:r>
            <a:r>
              <a:rPr lang="en-US" dirty="0" smtClean="0"/>
              <a:t> </a:t>
            </a:r>
            <a:r>
              <a:rPr lang="en-US" dirty="0" err="1" smtClean="0"/>
              <a:t>এর</a:t>
            </a:r>
            <a:r>
              <a:rPr lang="en-US" dirty="0" smtClean="0"/>
              <a:t> </a:t>
            </a:r>
            <a:r>
              <a:rPr lang="en-US" dirty="0" err="1" smtClean="0"/>
              <a:t>গঠনঃ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219199"/>
            <a:ext cx="4857750" cy="31718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1685925"/>
            <a:ext cx="3503277" cy="191928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3400" y="4572000"/>
            <a:ext cx="80772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MOSFET </a:t>
            </a:r>
            <a:r>
              <a:rPr lang="en-US" sz="1600" dirty="0" err="1" smtClean="0"/>
              <a:t>এর</a:t>
            </a:r>
            <a:r>
              <a:rPr lang="en-US" sz="1600" dirty="0" smtClean="0"/>
              <a:t> </a:t>
            </a:r>
            <a:r>
              <a:rPr lang="en-US" sz="1600" dirty="0" err="1" smtClean="0"/>
              <a:t>পূর্ণ</a:t>
            </a:r>
            <a:r>
              <a:rPr lang="en-US" sz="1600" dirty="0" smtClean="0"/>
              <a:t> </a:t>
            </a:r>
            <a:r>
              <a:rPr lang="en-US" sz="1600" dirty="0" err="1" smtClean="0"/>
              <a:t>নাম</a:t>
            </a:r>
            <a:r>
              <a:rPr lang="en-US" sz="1600" dirty="0" smtClean="0"/>
              <a:t> </a:t>
            </a:r>
            <a:r>
              <a:rPr lang="en-US" sz="1600" dirty="0" err="1" smtClean="0"/>
              <a:t>হচ্ছে</a:t>
            </a:r>
            <a:r>
              <a:rPr lang="en-US" sz="1600" dirty="0" smtClean="0"/>
              <a:t> </a:t>
            </a:r>
            <a:r>
              <a:rPr lang="en-US" dirty="0" smtClean="0"/>
              <a:t>Metal oxide semiconductor field effect transistor </a:t>
            </a:r>
            <a:r>
              <a:rPr lang="en-US" sz="1600" dirty="0" err="1" smtClean="0"/>
              <a:t>এর</a:t>
            </a:r>
            <a:r>
              <a:rPr lang="en-US" sz="1600" dirty="0" smtClean="0"/>
              <a:t> </a:t>
            </a:r>
            <a:r>
              <a:rPr lang="en-US" sz="1600" dirty="0" err="1" smtClean="0"/>
              <a:t>তিনটি</a:t>
            </a:r>
            <a:r>
              <a:rPr lang="en-US" sz="1600" dirty="0" smtClean="0"/>
              <a:t>  </a:t>
            </a:r>
            <a:r>
              <a:rPr lang="en-US" sz="1600" dirty="0" err="1" smtClean="0"/>
              <a:t>টার্মিনাল</a:t>
            </a:r>
            <a:r>
              <a:rPr lang="en-US" sz="1600" dirty="0" smtClean="0"/>
              <a:t>। </a:t>
            </a:r>
            <a:r>
              <a:rPr lang="en-US" sz="1600" dirty="0" err="1" smtClean="0"/>
              <a:t>যথাঃ</a:t>
            </a:r>
            <a:r>
              <a:rPr lang="en-US" sz="1600" dirty="0" smtClean="0"/>
              <a:t> </a:t>
            </a:r>
            <a:r>
              <a:rPr lang="en-US" sz="1600" dirty="0" err="1" smtClean="0"/>
              <a:t>গেট</a:t>
            </a:r>
            <a:r>
              <a:rPr lang="en-US" sz="1600" dirty="0" smtClean="0"/>
              <a:t>, </a:t>
            </a:r>
            <a:r>
              <a:rPr lang="en-US" sz="1600" dirty="0" err="1" smtClean="0"/>
              <a:t>সোর্স</a:t>
            </a:r>
            <a:r>
              <a:rPr lang="en-US" sz="1600" dirty="0" smtClean="0"/>
              <a:t> ও </a:t>
            </a:r>
            <a:r>
              <a:rPr lang="en-US" sz="1600" dirty="0" err="1" smtClean="0"/>
              <a:t>ড্রেন</a:t>
            </a:r>
            <a:r>
              <a:rPr lang="en-US" sz="1600" dirty="0" smtClean="0"/>
              <a:t>। </a:t>
            </a:r>
            <a:r>
              <a:rPr lang="en-US" sz="1600" dirty="0" err="1" smtClean="0"/>
              <a:t>এখানে</a:t>
            </a:r>
            <a:r>
              <a:rPr lang="en-US" sz="1600" dirty="0" smtClean="0"/>
              <a:t> </a:t>
            </a:r>
            <a:r>
              <a:rPr lang="en-US" sz="1600" dirty="0" err="1" smtClean="0"/>
              <a:t>দুটি</a:t>
            </a:r>
            <a:r>
              <a:rPr lang="en-US" sz="1600" dirty="0" smtClean="0"/>
              <a:t> </a:t>
            </a:r>
            <a:r>
              <a:rPr lang="en-US" sz="1600" dirty="0" err="1" smtClean="0"/>
              <a:t>এন-চ্যানেলের</a:t>
            </a:r>
            <a:r>
              <a:rPr lang="en-US" sz="1600" dirty="0" smtClean="0"/>
              <a:t> </a:t>
            </a:r>
            <a:r>
              <a:rPr lang="en-US" sz="1600" dirty="0" err="1" smtClean="0"/>
              <a:t>মধ্যস্থানে</a:t>
            </a:r>
            <a:r>
              <a:rPr lang="en-US" sz="1600" dirty="0" smtClean="0"/>
              <a:t> </a:t>
            </a:r>
            <a:r>
              <a:rPr lang="en-US" sz="1600" dirty="0" err="1" smtClean="0"/>
              <a:t>পি-রিজিয়ন</a:t>
            </a:r>
            <a:r>
              <a:rPr lang="en-US" sz="1600" dirty="0" smtClean="0"/>
              <a:t>। </a:t>
            </a:r>
            <a:r>
              <a:rPr lang="en-US" sz="1600" dirty="0" err="1" smtClean="0"/>
              <a:t>গেটের</a:t>
            </a:r>
            <a:r>
              <a:rPr lang="en-US" sz="1600" dirty="0" smtClean="0"/>
              <a:t> </a:t>
            </a:r>
            <a:r>
              <a:rPr lang="en-US" sz="1600" dirty="0" err="1" smtClean="0"/>
              <a:t>উপর</a:t>
            </a:r>
            <a:r>
              <a:rPr lang="en-US" sz="1600" dirty="0" smtClean="0"/>
              <a:t> </a:t>
            </a:r>
            <a:r>
              <a:rPr lang="en-US" sz="1600" dirty="0" err="1" smtClean="0"/>
              <a:t>একটি</a:t>
            </a:r>
            <a:r>
              <a:rPr lang="en-US" sz="1600" dirty="0" smtClean="0"/>
              <a:t> </a:t>
            </a:r>
            <a:r>
              <a:rPr lang="en-US" sz="1600" dirty="0" err="1" smtClean="0"/>
              <a:t>পাতলা</a:t>
            </a:r>
            <a:r>
              <a:rPr lang="en-US" sz="1600" dirty="0" smtClean="0"/>
              <a:t> </a:t>
            </a:r>
            <a:r>
              <a:rPr lang="en-US" sz="1600" dirty="0" err="1" smtClean="0"/>
              <a:t>সিলিকন</a:t>
            </a:r>
            <a:r>
              <a:rPr lang="en-US" sz="1600" dirty="0" smtClean="0"/>
              <a:t> </a:t>
            </a:r>
            <a:r>
              <a:rPr lang="en-US" sz="1600" dirty="0" err="1" smtClean="0"/>
              <a:t>ডাই-অক্সাইডের</a:t>
            </a:r>
            <a:r>
              <a:rPr lang="en-US" sz="1600" dirty="0" smtClean="0"/>
              <a:t> </a:t>
            </a:r>
            <a:r>
              <a:rPr lang="en-US" sz="1600" dirty="0" err="1" smtClean="0"/>
              <a:t>প্রলেপ</a:t>
            </a:r>
            <a:r>
              <a:rPr lang="en-US" sz="1600" dirty="0" smtClean="0"/>
              <a:t> </a:t>
            </a:r>
            <a:r>
              <a:rPr lang="en-US" sz="1600" dirty="0" err="1" smtClean="0"/>
              <a:t>দেওয়া</a:t>
            </a:r>
            <a:r>
              <a:rPr lang="en-US" sz="1600" dirty="0" smtClean="0"/>
              <a:t> </a:t>
            </a:r>
            <a:r>
              <a:rPr lang="en-US" sz="1600" dirty="0" err="1" smtClean="0"/>
              <a:t>থাকে</a:t>
            </a:r>
            <a:r>
              <a:rPr lang="en-US" sz="1600" dirty="0" smtClean="0"/>
              <a:t>। </a:t>
            </a:r>
            <a:r>
              <a:rPr lang="en-US" sz="1600" dirty="0" err="1" smtClean="0"/>
              <a:t>এই</a:t>
            </a:r>
            <a:r>
              <a:rPr lang="en-US" sz="1600" dirty="0" smtClean="0"/>
              <a:t> </a:t>
            </a:r>
            <a:r>
              <a:rPr lang="en-US" sz="1600" dirty="0" err="1" smtClean="0"/>
              <a:t>সিলিকন</a:t>
            </a:r>
            <a:r>
              <a:rPr lang="en-US" sz="1600" dirty="0" smtClean="0"/>
              <a:t> </a:t>
            </a:r>
            <a:r>
              <a:rPr lang="en-US" sz="1600" dirty="0" err="1" smtClean="0"/>
              <a:t>ডাই-অক্সাইড</a:t>
            </a:r>
            <a:r>
              <a:rPr lang="en-US" sz="1600" dirty="0" smtClean="0"/>
              <a:t> </a:t>
            </a:r>
            <a:r>
              <a:rPr lang="en-US" sz="1600" dirty="0" err="1" smtClean="0"/>
              <a:t>একটি</a:t>
            </a:r>
            <a:r>
              <a:rPr lang="en-US" sz="1600" dirty="0" smtClean="0"/>
              <a:t> </a:t>
            </a:r>
            <a:r>
              <a:rPr lang="en-US" sz="1600" dirty="0" err="1" smtClean="0"/>
              <a:t>ইনসুলেট</a:t>
            </a:r>
            <a:r>
              <a:rPr lang="en-US" sz="1600" dirty="0" smtClean="0"/>
              <a:t>। এ </a:t>
            </a:r>
            <a:r>
              <a:rPr lang="en-US" sz="1600" dirty="0" err="1" smtClean="0"/>
              <a:t>ইনসুলেটর</a:t>
            </a:r>
            <a:r>
              <a:rPr lang="en-US" sz="1600" dirty="0" smtClean="0"/>
              <a:t> </a:t>
            </a:r>
            <a:r>
              <a:rPr lang="en-US" sz="1600" dirty="0" err="1" smtClean="0"/>
              <a:t>গেট</a:t>
            </a:r>
            <a:r>
              <a:rPr lang="en-US" sz="1600" dirty="0" smtClean="0"/>
              <a:t> </a:t>
            </a:r>
            <a:r>
              <a:rPr lang="en-US" sz="1600" dirty="0" err="1" smtClean="0"/>
              <a:t>এবং</a:t>
            </a:r>
            <a:r>
              <a:rPr lang="en-US" sz="1600" dirty="0" smtClean="0"/>
              <a:t> </a:t>
            </a:r>
            <a:r>
              <a:rPr lang="en-US" sz="1600" dirty="0" err="1" smtClean="0"/>
              <a:t>চ্যানেলের</a:t>
            </a:r>
            <a:r>
              <a:rPr lang="en-US" sz="1600" dirty="0" smtClean="0"/>
              <a:t> </a:t>
            </a:r>
            <a:r>
              <a:rPr lang="en-US" sz="1600" dirty="0" err="1" smtClean="0"/>
              <a:t>মধ্যে</a:t>
            </a:r>
            <a:r>
              <a:rPr lang="en-US" sz="1600" dirty="0" smtClean="0"/>
              <a:t> </a:t>
            </a:r>
            <a:r>
              <a:rPr lang="en-US" sz="1600" dirty="0" err="1" smtClean="0"/>
              <a:t>ক্যাপাসিটরের</a:t>
            </a:r>
            <a:r>
              <a:rPr lang="en-US" sz="1600" dirty="0" smtClean="0"/>
              <a:t> </a:t>
            </a:r>
            <a:r>
              <a:rPr lang="en-US" sz="1600" dirty="0" err="1" smtClean="0"/>
              <a:t>সৃষ্টি</a:t>
            </a:r>
            <a:r>
              <a:rPr lang="en-US" sz="1600" dirty="0" smtClean="0"/>
              <a:t> </a:t>
            </a:r>
            <a:r>
              <a:rPr lang="en-US" sz="1600" dirty="0" err="1" smtClean="0"/>
              <a:t>করে</a:t>
            </a:r>
            <a:r>
              <a:rPr lang="en-US" sz="1600" dirty="0" smtClean="0"/>
              <a:t>। </a:t>
            </a:r>
            <a:r>
              <a:rPr lang="en-US" sz="1600" dirty="0" err="1" smtClean="0"/>
              <a:t>এজন্য</a:t>
            </a:r>
            <a:r>
              <a:rPr lang="en-US" sz="1600" dirty="0" smtClean="0"/>
              <a:t> </a:t>
            </a:r>
            <a:r>
              <a:rPr lang="en-US" sz="1600" dirty="0" err="1" smtClean="0"/>
              <a:t>মসফেটকে</a:t>
            </a:r>
            <a:r>
              <a:rPr lang="en-US" sz="1600" dirty="0" smtClean="0"/>
              <a:t> IGFET </a:t>
            </a:r>
            <a:r>
              <a:rPr lang="en-US" sz="1600" dirty="0" err="1" smtClean="0"/>
              <a:t>বলা</a:t>
            </a:r>
            <a:r>
              <a:rPr lang="en-US" sz="1600" dirty="0" smtClean="0"/>
              <a:t> </a:t>
            </a:r>
            <a:r>
              <a:rPr lang="en-US" sz="1600" dirty="0" err="1" smtClean="0"/>
              <a:t>হয়</a:t>
            </a:r>
            <a:r>
              <a:rPr lang="en-US" sz="1600" dirty="0" smtClean="0"/>
              <a:t>।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95897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390900" y="838201"/>
            <a:ext cx="3200400" cy="762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bn-IN" sz="3200" dirty="0" smtClean="0"/>
              <a:t>মূল্যায়নঃ</a:t>
            </a:r>
            <a:endParaRPr lang="en-US" sz="32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57200" y="2438400"/>
            <a:ext cx="8382000" cy="25908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	</a:t>
            </a:r>
          </a:p>
          <a:p>
            <a:pPr algn="l"/>
            <a:endParaRPr lang="bn-IN" dirty="0" smtClean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  <a:p>
            <a:pPr algn="l"/>
            <a:endParaRPr lang="en-US" sz="3600" dirty="0" smtClean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  <a:p>
            <a:pPr algn="l"/>
            <a:endParaRPr lang="bn-IN" sz="4400" dirty="0" smtClean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  <a:p>
            <a:pPr algn="l"/>
            <a:endParaRPr lang="en-US" sz="3600" dirty="0" smtClean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  <a:p>
            <a:endParaRPr lang="en-US" sz="36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3000" y="2551836"/>
            <a:ext cx="7696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ফেট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কী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?</a:t>
            </a:r>
            <a:endParaRPr lang="bn-IN" dirty="0" smtClean="0">
              <a:latin typeface="SutonnyMJ" pitchFamily="2" charset="0"/>
              <a:cs typeface="NikoshBAN" pitchFamily="2" charset="0"/>
            </a:endParaRP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ফেট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কত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প্রকার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ও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কি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কি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?</a:t>
            </a:r>
            <a:endParaRPr lang="bn-IN" dirty="0" smtClean="0">
              <a:latin typeface="NikoshBAN" pitchFamily="2" charset="0"/>
              <a:cs typeface="NikoshBAN" pitchFamily="2" charset="0"/>
            </a:endParaRP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ফেট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ও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মসফেটের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ব্যবহার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লিখ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।</a:t>
            </a:r>
            <a:endParaRPr lang="bn-IN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0" y="533401"/>
            <a:ext cx="3276600" cy="12954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bn-IN" sz="4000" dirty="0" smtClean="0">
                <a:latin typeface="NikoshBAN" pitchFamily="2" charset="0"/>
                <a:cs typeface="NikoshBAN" pitchFamily="2" charset="0"/>
              </a:rPr>
              <a:t>বাড়ীর কাজ</a:t>
            </a:r>
            <a:endParaRPr lang="en-US" sz="4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438400"/>
            <a:ext cx="7772400" cy="106680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bn-IN" sz="1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মসফেটে</a:t>
            </a:r>
            <a:r>
              <a:rPr lang="en-US" sz="2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গঠন</a:t>
            </a:r>
            <a:r>
              <a:rPr lang="en-US" sz="2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প্রণালি</a:t>
            </a:r>
            <a:r>
              <a:rPr lang="en-US" sz="2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বর্ণনা</a:t>
            </a:r>
            <a:r>
              <a:rPr lang="en-US" sz="2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কর</a:t>
            </a:r>
            <a:r>
              <a:rPr lang="en-US" sz="2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।</a:t>
            </a:r>
            <a:endParaRPr lang="en-US" sz="2000" dirty="0" smtClean="0">
              <a:solidFill>
                <a:srgbClr val="002060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95400" y="1981200"/>
            <a:ext cx="6858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bn-IN" sz="8800" b="1" cap="all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NikoshBAN" pitchFamily="2" charset="0"/>
                <a:cs typeface="NikoshBAN" pitchFamily="2" charset="0"/>
              </a:rPr>
              <a:t>ধন্যবাদ</a:t>
            </a:r>
            <a:endParaRPr lang="en-US" sz="8800" b="1" cap="all" spc="0" dirty="0">
              <a:ln w="0"/>
              <a:solidFill>
                <a:schemeClr val="accent6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2057400"/>
            <a:ext cx="3657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846169"/>
            <a:ext cx="4191000" cy="282251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597" y="685800"/>
            <a:ext cx="3463606" cy="25977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9557" y="3753437"/>
            <a:ext cx="2726427" cy="2180564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 flipV="1">
            <a:off x="2514600" y="2819400"/>
            <a:ext cx="152400" cy="2895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539522" y="4843719"/>
            <a:ext cx="4242278" cy="8763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514600" y="1757495"/>
            <a:ext cx="4267200" cy="39625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52600" y="6019800"/>
            <a:ext cx="2667000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cs typeface="SutonnyMJ" pitchFamily="2" charset="0"/>
              </a:rPr>
              <a:t>FET</a:t>
            </a:r>
            <a:endParaRPr lang="en-US" sz="2400" dirty="0"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685800"/>
            <a:ext cx="7239000" cy="2677656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n-US" sz="24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2400" dirty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পাঠঃ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ফেট</a:t>
            </a:r>
            <a:endParaRPr lang="en-US" sz="32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১০ম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অধ্যায়</a:t>
            </a:r>
            <a:endParaRPr lang="en-US" sz="24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(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ফেট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ও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মসফেট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)</a:t>
            </a:r>
            <a:endParaRPr lang="en-US" sz="2400" dirty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2400" dirty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2400" dirty="0">
              <a:latin typeface="SutonnyMJ" pitchFamily="2" charset="0"/>
              <a:cs typeface="SutonnyMJ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988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219199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bn-IN" sz="5400" dirty="0" smtClean="0">
                <a:latin typeface="NikoshBAN" pitchFamily="2" charset="0"/>
                <a:cs typeface="NikoshBAN" pitchFamily="2" charset="0"/>
              </a:rPr>
              <a:t/>
            </a:r>
            <a:br>
              <a:rPr lang="bn-IN" sz="5400" dirty="0" smtClean="0">
                <a:latin typeface="NikoshBAN" pitchFamily="2" charset="0"/>
                <a:cs typeface="NikoshBAN" pitchFamily="2" charset="0"/>
              </a:rPr>
            </a:br>
            <a:r>
              <a:rPr lang="bn-IN" sz="3600" dirty="0" smtClean="0">
                <a:latin typeface="NikoshBAN" pitchFamily="2" charset="0"/>
                <a:cs typeface="NikoshBAN" pitchFamily="2" charset="0"/>
              </a:rPr>
              <a:t> পাঠ শেষে শিক্ষার্থীরা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…</a:t>
            </a:r>
            <a:r>
              <a:rPr lang="bn-IN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8000" dirty="0" smtClean="0">
                <a:latin typeface="NikoshBAN" pitchFamily="2" charset="0"/>
                <a:cs typeface="NikoshBAN" pitchFamily="2" charset="0"/>
              </a:rPr>
              <a:t/>
            </a:r>
            <a:br>
              <a:rPr lang="bn-IN" sz="8000" dirty="0" smtClean="0">
                <a:latin typeface="NikoshBAN" pitchFamily="2" charset="0"/>
                <a:cs typeface="NikoshBAN" pitchFamily="2" charset="0"/>
              </a:rPr>
            </a:br>
            <a:r>
              <a:rPr lang="bn-IN" dirty="0" smtClean="0">
                <a:latin typeface="NikoshBAN" pitchFamily="2" charset="0"/>
                <a:cs typeface="NikoshBAN" pitchFamily="2" charset="0"/>
              </a:rPr>
              <a:t/>
            </a:r>
            <a:br>
              <a:rPr lang="bn-IN" dirty="0" smtClean="0">
                <a:latin typeface="NikoshBAN" pitchFamily="2" charset="0"/>
                <a:cs typeface="NikoshBAN" pitchFamily="2" charset="0"/>
              </a:rPr>
            </a:b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981200"/>
            <a:ext cx="7086600" cy="1828800"/>
          </a:xfrm>
        </p:spPr>
        <p:txBody>
          <a:bodyPr>
            <a:normAutofit/>
          </a:bodyPr>
          <a:lstStyle/>
          <a:p>
            <a:pPr marL="514350" indent="-51435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ফেট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কী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তা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বলতে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পারবে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।</a:t>
            </a:r>
            <a:endParaRPr lang="bn-IN" sz="1600" dirty="0" smtClean="0">
              <a:solidFill>
                <a:schemeClr val="tx1"/>
              </a:solidFill>
              <a:latin typeface="SutonnyMJ" pitchFamily="2" charset="0"/>
              <a:cs typeface="NikoshBAN" pitchFamily="2" charset="0"/>
            </a:endParaRPr>
          </a:p>
          <a:p>
            <a:pPr marL="514350" indent="-51435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ফেট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এর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প্রকারভেদ</a:t>
            </a:r>
            <a:r>
              <a:rPr lang="en-US" sz="2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বলতে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পারবে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।</a:t>
            </a:r>
            <a:endParaRPr lang="bn-IN" sz="1600" dirty="0" smtClean="0">
              <a:solidFill>
                <a:schemeClr val="tx1"/>
              </a:solidFill>
              <a:latin typeface="SutonnyMJ" pitchFamily="2" charset="0"/>
              <a:cs typeface="NikoshBAN" pitchFamily="2" charset="0"/>
            </a:endParaRPr>
          </a:p>
          <a:p>
            <a:pPr marL="514350" indent="-51435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মসফেট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এর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গঠন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বর্ণনা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করতে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পারবে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।</a:t>
            </a:r>
            <a:endParaRPr lang="en-US" sz="1600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6519" y="998515"/>
            <a:ext cx="4095829" cy="202698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321" y="1064046"/>
            <a:ext cx="2826559" cy="213635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14400" y="4611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2400" dirty="0" err="1" smtClean="0"/>
              <a:t>ফেট</a:t>
            </a:r>
            <a:r>
              <a:rPr lang="en-US" sz="2400" dirty="0" smtClean="0"/>
              <a:t> </a:t>
            </a:r>
            <a:r>
              <a:rPr lang="en-US" sz="2400" dirty="0" err="1" smtClean="0"/>
              <a:t>কী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31642" y="4295775"/>
            <a:ext cx="8229755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600" dirty="0" smtClean="0">
              <a:latin typeface="SutonnyMJ" pitchFamily="2" charset="0"/>
              <a:cs typeface="SutonnyMJ" pitchFamily="2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en-US" sz="1600" dirty="0" smtClean="0">
                <a:cs typeface="SutonnyMJ" pitchFamily="2" charset="0"/>
              </a:rPr>
              <a:t>FET </a:t>
            </a:r>
            <a:r>
              <a:rPr lang="en-US" sz="1600" dirty="0" err="1" smtClean="0">
                <a:cs typeface="SutonnyMJ" pitchFamily="2" charset="0"/>
              </a:rPr>
              <a:t>এর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পূর্ণ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নাম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হলো</a:t>
            </a:r>
            <a:r>
              <a:rPr lang="en-US" sz="1600" dirty="0" smtClean="0">
                <a:cs typeface="SutonnyMJ" pitchFamily="2" charset="0"/>
              </a:rPr>
              <a:t> Field Effect Transistor. </a:t>
            </a:r>
            <a:r>
              <a:rPr lang="en-US" sz="1600" dirty="0" err="1" smtClean="0">
                <a:cs typeface="SutonnyMJ" pitchFamily="2" charset="0"/>
              </a:rPr>
              <a:t>এটি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তিন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প্রান্তবিশিষ্ট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একটি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অর্ধপরিবাহী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ডিভাইস</a:t>
            </a:r>
            <a:r>
              <a:rPr lang="en-US" sz="1600" dirty="0" smtClean="0">
                <a:cs typeface="SutonnyMJ" pitchFamily="2" charset="0"/>
              </a:rPr>
              <a:t>, </a:t>
            </a:r>
            <a:r>
              <a:rPr lang="en-US" sz="1600" dirty="0" err="1" smtClean="0">
                <a:cs typeface="SutonnyMJ" pitchFamily="2" charset="0"/>
              </a:rPr>
              <a:t>যাতে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ইলেকট্রন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বা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হোলের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প্রবাহ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দ্বারা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কারেন্ট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প্রবাহ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ঘটে</a:t>
            </a:r>
            <a:r>
              <a:rPr lang="en-US" sz="1600" dirty="0" smtClean="0">
                <a:cs typeface="SutonnyMJ" pitchFamily="2" charset="0"/>
              </a:rPr>
              <a:t>। </a:t>
            </a:r>
            <a:r>
              <a:rPr lang="en-US" sz="1600" dirty="0" err="1" smtClean="0">
                <a:cs typeface="SutonnyMJ" pitchFamily="2" charset="0"/>
              </a:rPr>
              <a:t>এটি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একটি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ইউনিপোলার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ডিভাইস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।</a:t>
            </a:r>
            <a:r>
              <a:rPr lang="en-US" sz="1600" dirty="0" smtClean="0"/>
              <a:t>            </a:t>
            </a:r>
            <a:endParaRPr lang="as-IN" sz="16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3581400" y="2881324"/>
            <a:ext cx="1143000" cy="7762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724400" y="2209800"/>
            <a:ext cx="609600" cy="14903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505200" y="3808634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ফেট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679954"/>
            <a:ext cx="3183257" cy="31832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001" y="2270315"/>
            <a:ext cx="3163399" cy="28191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5800" y="8382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ফেট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কত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প্রকার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ও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কি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কি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?</a:t>
            </a:r>
            <a:endParaRPr lang="en-US" sz="24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790700" y="3906520"/>
            <a:ext cx="228600" cy="1143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22" idx="0"/>
          </p:cNvCxnSpPr>
          <p:nvPr/>
        </p:nvCxnSpPr>
        <p:spPr>
          <a:xfrm flipH="1" flipV="1">
            <a:off x="5867400" y="3810000"/>
            <a:ext cx="246004" cy="13680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076325" y="5181600"/>
            <a:ext cx="1428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cs typeface="SutonnyMJ" pitchFamily="2" charset="0"/>
              </a:rPr>
              <a:t>MOSFET</a:t>
            </a:r>
            <a:endParaRPr lang="en-US" sz="1600" dirty="0">
              <a:cs typeface="SutonnyMJ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79954" y="5178068"/>
            <a:ext cx="1866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cs typeface="SutonnyMJ" pitchFamily="2" charset="0"/>
              </a:rPr>
              <a:t>JFET</a:t>
            </a:r>
            <a:endParaRPr lang="en-US" sz="1600" dirty="0">
              <a:cs typeface="SutonnyMJ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8700" y="1491734"/>
            <a:ext cx="5941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ফেট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দুই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প্রকার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।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যথাঃ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7071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1" grpId="0"/>
      <p:bldP spid="2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655529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2400" b="1" dirty="0" smtClean="0">
                <a:cs typeface="SutonnyMJ" pitchFamily="2" charset="0"/>
              </a:rPr>
              <a:t>JFET </a:t>
            </a:r>
            <a:r>
              <a:rPr lang="en-US" sz="2400" b="1" dirty="0" err="1" smtClean="0">
                <a:cs typeface="SutonnyMJ" pitchFamily="2" charset="0"/>
              </a:rPr>
              <a:t>দুই</a:t>
            </a:r>
            <a:r>
              <a:rPr lang="en-US" sz="2400" b="1" dirty="0" smtClean="0">
                <a:cs typeface="SutonnyMJ" pitchFamily="2" charset="0"/>
              </a:rPr>
              <a:t> </a:t>
            </a:r>
            <a:r>
              <a:rPr lang="en-US" sz="2400" b="1" dirty="0" err="1" smtClean="0">
                <a:cs typeface="SutonnyMJ" pitchFamily="2" charset="0"/>
              </a:rPr>
              <a:t>প্রকার</a:t>
            </a:r>
            <a:r>
              <a:rPr lang="en-US" sz="2400" b="1" dirty="0" smtClean="0">
                <a:cs typeface="SutonnyMJ" pitchFamily="2" charset="0"/>
              </a:rPr>
              <a:t>। </a:t>
            </a:r>
            <a:r>
              <a:rPr lang="en-US" sz="2400" b="1" dirty="0" err="1" smtClean="0">
                <a:cs typeface="SutonnyMJ" pitchFamily="2" charset="0"/>
              </a:rPr>
              <a:t>যথাঃ</a:t>
            </a:r>
            <a:r>
              <a:rPr lang="en-US" sz="2400" b="1" dirty="0" smtClean="0">
                <a:cs typeface="SutonnyMJ" pitchFamily="2" charset="0"/>
              </a:rPr>
              <a:t> </a:t>
            </a: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404" t="1614" r="50000" b="2269"/>
          <a:stretch/>
        </p:blipFill>
        <p:spPr>
          <a:xfrm>
            <a:off x="704850" y="1362075"/>
            <a:ext cx="3295650" cy="397192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0000" t="1798" r="1099" b="1849"/>
          <a:stretch/>
        </p:blipFill>
        <p:spPr>
          <a:xfrm>
            <a:off x="5029201" y="1362075"/>
            <a:ext cx="3133724" cy="37623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73833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68580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US" dirty="0" smtClean="0"/>
              <a:t>MOSFET </a:t>
            </a:r>
            <a:r>
              <a:rPr lang="en-US" dirty="0" err="1" smtClean="0"/>
              <a:t>দুই</a:t>
            </a:r>
            <a:r>
              <a:rPr lang="en-US" dirty="0" smtClean="0"/>
              <a:t> </a:t>
            </a:r>
            <a:r>
              <a:rPr lang="en-US" dirty="0" err="1" smtClean="0"/>
              <a:t>প্রকার</a:t>
            </a:r>
            <a:r>
              <a:rPr lang="en-US" dirty="0" smtClean="0"/>
              <a:t>। </a:t>
            </a:r>
            <a:r>
              <a:rPr lang="en-US" dirty="0" err="1" smtClean="0"/>
              <a:t>যথাঃ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46265"/>
          <a:stretch/>
        </p:blipFill>
        <p:spPr>
          <a:xfrm>
            <a:off x="520626" y="1600200"/>
            <a:ext cx="3708473" cy="3505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2372"/>
          <a:stretch/>
        </p:blipFill>
        <p:spPr>
          <a:xfrm>
            <a:off x="5029200" y="1466930"/>
            <a:ext cx="3143251" cy="384793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9871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1933</TotalTime>
  <Words>256</Words>
  <Application>Microsoft Office PowerPoint</Application>
  <PresentationFormat>On-screen Show (4:3)</PresentationFormat>
  <Paragraphs>47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  পাঠ শেষে শিক্ষার্থীরা…   </vt:lpstr>
      <vt:lpstr>Slide 6</vt:lpstr>
      <vt:lpstr>Slide 7</vt:lpstr>
      <vt:lpstr>Slide 8</vt:lpstr>
      <vt:lpstr>Slide 9</vt:lpstr>
      <vt:lpstr>Slide 10</vt:lpstr>
      <vt:lpstr>Slide 11</vt:lpstr>
      <vt:lpstr>মূল্যায়নঃ</vt:lpstr>
      <vt:lpstr>বাড়ীর কাজ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User.TTTC</dc:creator>
  <cp:lastModifiedBy>MY COMPUTER</cp:lastModifiedBy>
  <cp:revision>501</cp:revision>
  <dcterms:created xsi:type="dcterms:W3CDTF">2006-08-16T00:00:00Z</dcterms:created>
  <dcterms:modified xsi:type="dcterms:W3CDTF">2023-11-08T08:57:23Z</dcterms:modified>
</cp:coreProperties>
</file>